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7.xml.rels" ContentType="application/vnd.openxmlformats-package.relationship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2.png" ContentType="image/png"/>
  <Override PartName="/ppt/media/image1.png" ContentType="image/png"/>
  <Override PartName="/ppt/media/image3.png" ContentType="image/png"/>
  <Override PartName="/ppt/media/image5.png" ContentType="image/png"/>
  <Override PartName="/ppt/media/image4.png" ContentType="image/png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</a:t>
            </a:r>
            <a:r>
              <a:rPr b="0" lang="ru-RU" sz="4400" spc="-1" strike="noStrike">
                <a:latin typeface="Arial"/>
              </a:rPr>
              <a:t>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457200" y="1879560"/>
            <a:ext cx="8387640" cy="4812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85000"/>
          </a:bodyPr>
          <a:p>
            <a:pPr marL="343080" indent="-342360">
              <a:lnSpc>
                <a:spcPct val="114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ст. 20.3 (пропаганда нацизма) — </a:t>
            </a:r>
            <a:r>
              <a:rPr b="1" lang="ru-RU" sz="3000" spc="-1" strike="noStrike">
                <a:solidFill>
                  <a:srgbClr val="000000"/>
                </a:solidFill>
                <a:latin typeface="Arial"/>
                <a:ea typeface="Arial"/>
              </a:rPr>
              <a:t>12</a:t>
            </a:r>
            <a:r>
              <a:rPr b="0" lang="ru-RU" sz="30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b="0" lang="ru-RU" sz="3000" spc="-1" strike="noStrike">
              <a:latin typeface="Arial"/>
            </a:endParaRPr>
          </a:p>
          <a:p>
            <a:pPr marL="343080" indent="-342360">
              <a:lnSpc>
                <a:spcPct val="114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ст. 20.1 (нарушение общественного порядка) — </a:t>
            </a:r>
            <a:r>
              <a:rPr b="1" lang="ru-RU" sz="3000" spc="-1" strike="noStrike">
                <a:solidFill>
                  <a:srgbClr val="000000"/>
                </a:solidFill>
                <a:latin typeface="Arial"/>
                <a:ea typeface="Arial"/>
              </a:rPr>
              <a:t>15</a:t>
            </a:r>
            <a:r>
              <a:rPr b="0" lang="ru-RU" sz="30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b="0" lang="ru-RU" sz="3000" spc="-1" strike="noStrike">
              <a:latin typeface="Arial"/>
            </a:endParaRPr>
          </a:p>
          <a:p>
            <a:pPr marL="343080" indent="-342360">
              <a:lnSpc>
                <a:spcPct val="114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ст. 7.27 (хищение от 1 до 2,5 тыс.руб.) — </a:t>
            </a:r>
            <a:r>
              <a:rPr b="1" lang="ru-RU" sz="3000" spc="-1" strike="noStrike">
                <a:solidFill>
                  <a:srgbClr val="000000"/>
                </a:solidFill>
                <a:latin typeface="Arial"/>
                <a:ea typeface="Arial"/>
              </a:rPr>
              <a:t>22</a:t>
            </a:r>
            <a:endParaRPr b="0" lang="ru-RU" sz="3000" spc="-1" strike="noStrike">
              <a:latin typeface="Arial"/>
            </a:endParaRPr>
          </a:p>
          <a:p>
            <a:pPr marL="343080" indent="-342360">
              <a:lnSpc>
                <a:spcPct val="114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ст. 20.20 (распитие алкогольных напитков) — </a:t>
            </a:r>
            <a:r>
              <a:rPr b="1" lang="ru-RU" sz="3000" spc="-1" strike="noStrike">
                <a:solidFill>
                  <a:srgbClr val="000000"/>
                </a:solidFill>
                <a:latin typeface="Arial"/>
                <a:ea typeface="Arial"/>
              </a:rPr>
              <a:t>39 </a:t>
            </a:r>
            <a:endParaRPr b="0" lang="ru-RU" sz="3000" spc="-1" strike="noStrike">
              <a:latin typeface="Arial"/>
            </a:endParaRPr>
          </a:p>
          <a:p>
            <a:pPr marL="343080" indent="-342360">
              <a:lnSpc>
                <a:spcPct val="114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гл. 12 (дорожное движение) — </a:t>
            </a:r>
            <a:r>
              <a:rPr b="1" lang="ru-RU" sz="3000" spc="-1" strike="noStrike">
                <a:solidFill>
                  <a:srgbClr val="000000"/>
                </a:solidFill>
                <a:latin typeface="Arial"/>
                <a:ea typeface="Arial"/>
              </a:rPr>
              <a:t>74 </a:t>
            </a:r>
            <a:endParaRPr b="0" lang="ru-RU" sz="3000" spc="-1" strike="noStrike">
              <a:latin typeface="Arial"/>
            </a:endParaRPr>
          </a:p>
          <a:p>
            <a:pPr marL="343080" indent="-342360">
              <a:lnSpc>
                <a:spcPct val="114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ст. 6.24 (курение в общественных местах) — </a:t>
            </a:r>
            <a:r>
              <a:rPr b="1" lang="ru-RU" sz="3000" spc="-1" strike="noStrike">
                <a:solidFill>
                  <a:srgbClr val="000000"/>
                </a:solidFill>
                <a:latin typeface="Arial"/>
                <a:ea typeface="Arial"/>
              </a:rPr>
              <a:t>91</a:t>
            </a:r>
            <a:endParaRPr b="0" lang="ru-RU" sz="3000" spc="-1" strike="noStrike">
              <a:latin typeface="Arial"/>
            </a:endParaRPr>
          </a:p>
          <a:p>
            <a:pPr marL="343080" indent="-342360">
              <a:lnSpc>
                <a:spcPct val="114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ст. 20.21 (появление в общественном месте в состоянии алкогольного опьянения) — </a:t>
            </a:r>
            <a:r>
              <a:rPr b="1" lang="ru-RU" sz="3000" spc="-1" strike="noStrike">
                <a:solidFill>
                  <a:srgbClr val="000000"/>
                </a:solidFill>
                <a:latin typeface="Arial"/>
                <a:ea typeface="Arial"/>
              </a:rPr>
              <a:t>160</a:t>
            </a:r>
            <a:endParaRPr b="0" lang="ru-RU" sz="3000" spc="-1" strike="noStrike">
              <a:latin typeface="Arial"/>
            </a:endParaRPr>
          </a:p>
        </p:txBody>
      </p:sp>
      <p:pic>
        <p:nvPicPr>
          <p:cNvPr id="77" name="Picture 2" descr=""/>
          <p:cNvPicPr/>
          <p:nvPr/>
        </p:nvPicPr>
        <p:blipFill>
          <a:blip r:embed="rId1"/>
          <a:stretch/>
        </p:blipFill>
        <p:spPr>
          <a:xfrm>
            <a:off x="89640" y="110880"/>
            <a:ext cx="1415880" cy="1277280"/>
          </a:xfrm>
          <a:prstGeom prst="rect">
            <a:avLst/>
          </a:prstGeom>
          <a:ln w="9360">
            <a:noFill/>
          </a:ln>
        </p:spPr>
      </p:pic>
      <p:sp>
        <p:nvSpPr>
          <p:cNvPr id="78" name="CustomShape 2"/>
          <p:cNvSpPr/>
          <p:nvPr/>
        </p:nvSpPr>
        <p:spPr>
          <a:xfrm>
            <a:off x="1727280" y="459360"/>
            <a:ext cx="7347600" cy="137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Административные правонарушения несовершеннолетних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в I полугодии 2023 года: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468720" y="2406600"/>
            <a:ext cx="8376480" cy="2100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Arial"/>
              </a:rPr>
              <a:t>Общее количество изъятых из незаконного оборота наркотиков по итогам 8 месяцев 2023 года составило </a:t>
            </a:r>
            <a:r>
              <a:rPr b="1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90,2 кг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Arial"/>
              </a:rPr>
              <a:t> (за 8 мес. 2022 г. – </a:t>
            </a:r>
            <a:r>
              <a:rPr b="1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19,1 кг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Arial"/>
              </a:rPr>
              <a:t>)</a:t>
            </a:r>
            <a:br/>
            <a:br/>
            <a:endParaRPr b="0" lang="ru-RU" sz="2600" spc="-1" strike="noStrike">
              <a:latin typeface="Arial"/>
            </a:endParaRPr>
          </a:p>
        </p:txBody>
      </p:sp>
      <p:pic>
        <p:nvPicPr>
          <p:cNvPr id="80" name="Picture 2" descr=""/>
          <p:cNvPicPr/>
          <p:nvPr/>
        </p:nvPicPr>
        <p:blipFill>
          <a:blip r:embed="rId1"/>
          <a:stretch/>
        </p:blipFill>
        <p:spPr>
          <a:xfrm>
            <a:off x="89640" y="110880"/>
            <a:ext cx="1415880" cy="127728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389160" y="2297520"/>
            <a:ext cx="8228880" cy="244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114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Arial"/>
              </a:rPr>
              <a:t>В текущем году </a:t>
            </a:r>
            <a:r>
              <a:rPr b="1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6 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Arial"/>
              </a:rPr>
              <a:t>несовершеннолетними (8 мес. 2022 г. – </a:t>
            </a:r>
            <a:r>
              <a:rPr b="1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4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Arial"/>
              </a:rPr>
              <a:t>;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+50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Arial"/>
              </a:rPr>
              <a:t>%) совершено </a:t>
            </a:r>
            <a:r>
              <a:rPr b="1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16 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Arial"/>
              </a:rPr>
              <a:t>преступлений по линии незаконного оборота наркотиков.</a:t>
            </a:r>
            <a:endParaRPr b="0" lang="ru-RU" sz="2600" spc="-1" strike="noStrike">
              <a:latin typeface="Arial"/>
            </a:endParaRPr>
          </a:p>
          <a:p>
            <a:pPr algn="just">
              <a:lnSpc>
                <a:spcPct val="114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Arial"/>
              </a:rPr>
              <a:t>Все </a:t>
            </a:r>
            <a:r>
              <a:rPr b="1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16 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Arial"/>
              </a:rPr>
              <a:t>наркопреступлений (особо тяжкие)  сопряжены со сбытом наркотических средств.</a:t>
            </a:r>
            <a:endParaRPr b="0" lang="ru-RU" sz="2600" spc="-1" strike="noStrike">
              <a:latin typeface="Arial"/>
            </a:endParaRPr>
          </a:p>
        </p:txBody>
      </p:sp>
      <p:pic>
        <p:nvPicPr>
          <p:cNvPr id="82" name="Picture 2" descr=""/>
          <p:cNvPicPr/>
          <p:nvPr/>
        </p:nvPicPr>
        <p:blipFill>
          <a:blip r:embed="rId1"/>
          <a:stretch/>
        </p:blipFill>
        <p:spPr>
          <a:xfrm>
            <a:off x="89640" y="110880"/>
            <a:ext cx="1415880" cy="127728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457200" y="171936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50000"/>
          </a:bodyPr>
          <a:p>
            <a:pPr algn="just">
              <a:lnSpc>
                <a:spcPct val="114000"/>
              </a:lnSpc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Arial"/>
              </a:rPr>
              <a:t>Всего в поле зрения правоохранительных органов по линии незаконного оборота наркотиков попало </a:t>
            </a:r>
            <a:r>
              <a:rPr b="1" lang="ru-RU" sz="3600" spc="-1" strike="noStrike">
                <a:solidFill>
                  <a:srgbClr val="000000"/>
                </a:solidFill>
                <a:latin typeface="Arial"/>
                <a:ea typeface="Arial"/>
              </a:rPr>
              <a:t>33</a:t>
            </a:r>
            <a:r>
              <a:rPr b="1" lang="ru-RU" sz="32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Arial"/>
              </a:rPr>
              <a:t>несовершеннолетних, в том числе, из них: </a:t>
            </a:r>
            <a:endParaRPr b="0" lang="ru-RU" sz="3200" spc="-1" strike="noStrike">
              <a:latin typeface="Arial"/>
            </a:endParaRPr>
          </a:p>
          <a:p>
            <a:pPr algn="just">
              <a:lnSpc>
                <a:spcPct val="114000"/>
              </a:lnSpc>
            </a:pPr>
            <a:endParaRPr b="0" lang="ru-RU" sz="3200" spc="-1" strike="noStrike">
              <a:latin typeface="Arial"/>
            </a:endParaRPr>
          </a:p>
          <a:p>
            <a:pPr marL="343080" indent="-342360" algn="just">
              <a:lnSpc>
                <a:spcPct val="114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1" lang="ru-RU" sz="3600" spc="-1" strike="noStrike">
                <a:solidFill>
                  <a:srgbClr val="000000"/>
                </a:solidFill>
                <a:latin typeface="Arial"/>
                <a:ea typeface="Arial"/>
              </a:rPr>
              <a:t>15 </a:t>
            </a: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Arial"/>
              </a:rPr>
              <a:t>– участие в совершении наркопреступлений, </a:t>
            </a:r>
            <a:endParaRPr b="0" lang="ru-RU" sz="3200" spc="-1" strike="noStrike">
              <a:latin typeface="Arial"/>
            </a:endParaRPr>
          </a:p>
          <a:p>
            <a:pPr marL="343080" indent="-342360" algn="just">
              <a:lnSpc>
                <a:spcPct val="114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1" lang="ru-RU" sz="3600" spc="-1" strike="noStrike">
                <a:solidFill>
                  <a:srgbClr val="000000"/>
                </a:solidFill>
                <a:latin typeface="Arial"/>
                <a:ea typeface="Arial"/>
              </a:rPr>
              <a:t>17 </a:t>
            </a: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Arial"/>
              </a:rPr>
              <a:t>– участие в совершении административных правонарушений по линии оборота наркотиков, </a:t>
            </a:r>
            <a:endParaRPr b="0" lang="ru-RU" sz="3200" spc="-1" strike="noStrike">
              <a:latin typeface="Arial"/>
            </a:endParaRPr>
          </a:p>
          <a:p>
            <a:pPr marL="343080" indent="-342360" algn="just">
              <a:lnSpc>
                <a:spcPct val="114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1" lang="ru-RU" sz="3600" spc="-1" strike="noStrike">
                <a:solidFill>
                  <a:srgbClr val="000000"/>
                </a:solidFill>
                <a:latin typeface="Arial"/>
                <a:ea typeface="Arial"/>
              </a:rPr>
              <a:t>1 </a:t>
            </a: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Arial"/>
              </a:rPr>
              <a:t>– несовершеннолетний не достиг возраста привлечения к ответственности.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84" name="Picture 2" descr=""/>
          <p:cNvPicPr/>
          <p:nvPr/>
        </p:nvPicPr>
        <p:blipFill>
          <a:blip r:embed="rId1"/>
          <a:stretch/>
        </p:blipFill>
        <p:spPr>
          <a:xfrm>
            <a:off x="89640" y="110880"/>
            <a:ext cx="1415880" cy="127728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035720" y="3435840"/>
            <a:ext cx="7281720" cy="81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14000"/>
              </a:lnSpc>
            </a:pPr>
            <a:r>
              <a:rPr b="1" lang="ru-RU" sz="3200" spc="-1" strike="noStrike">
                <a:solidFill>
                  <a:srgbClr val="000000"/>
                </a:solidFill>
                <a:latin typeface="Arial"/>
                <a:ea typeface="Arial"/>
              </a:rPr>
              <a:t>от </a:t>
            </a:r>
            <a:r>
              <a:rPr b="1" lang="ru-RU" sz="3200" spc="-1" strike="noStrike">
                <a:solidFill>
                  <a:srgbClr val="ff0000"/>
                </a:solidFill>
                <a:latin typeface="Arial"/>
                <a:ea typeface="Arial"/>
              </a:rPr>
              <a:t>3,5</a:t>
            </a:r>
            <a:r>
              <a:rPr b="1" lang="ru-RU" sz="3200" spc="-1" strike="noStrike">
                <a:solidFill>
                  <a:srgbClr val="000000"/>
                </a:solidFill>
                <a:latin typeface="Arial"/>
                <a:ea typeface="Arial"/>
              </a:rPr>
              <a:t> до </a:t>
            </a:r>
            <a:r>
              <a:rPr b="1" lang="ru-RU" sz="3200" spc="-1" strike="noStrike">
                <a:solidFill>
                  <a:srgbClr val="ff0000"/>
                </a:solidFill>
                <a:latin typeface="Arial"/>
                <a:ea typeface="Arial"/>
              </a:rPr>
              <a:t>7,5</a:t>
            </a:r>
            <a:r>
              <a:rPr b="1" lang="ru-RU" sz="3200" spc="-1" strike="noStrike">
                <a:solidFill>
                  <a:srgbClr val="000000"/>
                </a:solidFill>
                <a:latin typeface="Arial"/>
                <a:ea typeface="Arial"/>
              </a:rPr>
              <a:t> лет лишения свободы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86" name="Picture 2" descr=""/>
          <p:cNvPicPr/>
          <p:nvPr/>
        </p:nvPicPr>
        <p:blipFill>
          <a:blip r:embed="rId1"/>
          <a:stretch/>
        </p:blipFill>
        <p:spPr>
          <a:xfrm>
            <a:off x="89640" y="110880"/>
            <a:ext cx="1415880" cy="1277280"/>
          </a:xfrm>
          <a:prstGeom prst="rect">
            <a:avLst/>
          </a:prstGeom>
          <a:ln w="9360">
            <a:noFill/>
          </a:ln>
        </p:spPr>
      </p:pic>
      <p:sp>
        <p:nvSpPr>
          <p:cNvPr id="87" name="CustomShape 2"/>
          <p:cNvSpPr/>
          <p:nvPr/>
        </p:nvSpPr>
        <p:spPr>
          <a:xfrm>
            <a:off x="1035720" y="1938960"/>
            <a:ext cx="734940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0000"/>
                </a:solidFill>
                <a:latin typeface="Arial"/>
                <a:ea typeface="Arial"/>
              </a:rPr>
              <a:t>Уголовная ответственность за совершенные преступления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Application>LibreOffice/6.4.1.2$Linux_X86_64 LibreOffice_project/40$Build-2</Applicat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Виноградова</dc:creator>
  <dc:description/>
  <dc:language>ru-RU</dc:language>
  <cp:lastModifiedBy/>
  <dcterms:modified xsi:type="dcterms:W3CDTF">2023-09-22T10:13:54Z</dcterms:modified>
  <cp:revision>107</cp:revision>
  <dc:subject/>
  <dc:title>О ходе исполнения пункта 7 Перечня поручений Президента Российской Федерации от 12 декабря 2014 года № Пр-2876 по итогам встречи Президента Российской Федерации с участниками форума «Качественное образование во имя страны» Общероссийского общественного движения «Народный фронт «За Россию» 15 октября 2014 года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Security">
    <vt:i4>0</vt:i4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2</vt:i4>
  </property>
  <property fmtid="{D5CDD505-2E9C-101B-9397-08002B2CF9AE}" pid="7" name="Notes">
    <vt:i4>6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